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327" r:id="rId2"/>
    <p:sldId id="354" r:id="rId3"/>
    <p:sldId id="355" r:id="rId4"/>
    <p:sldId id="356" r:id="rId5"/>
    <p:sldId id="317" r:id="rId6"/>
    <p:sldId id="325" r:id="rId7"/>
    <p:sldId id="326" r:id="rId8"/>
    <p:sldId id="357" r:id="rId9"/>
    <p:sldId id="358" r:id="rId10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7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05D2149A-05EC-4280-9B1B-60FDF66F59A3}" type="datetimeFigureOut">
              <a:rPr lang="es-CO" smtClean="0"/>
              <a:pPr/>
              <a:t>14/11/2011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A28FAEBF-D681-4140-93CC-CAA86A498EE6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83215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5</a:t>
            </a:fld>
            <a:endParaRPr lang="es-CO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09E056-3BB7-4453-8809-626F35A35D06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AE7EDA-7D4D-46F1-9605-95C2606215D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59F46D-E622-4D1E-BC02-FC028215DB47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A51649-A8B9-4E1B-AEE1-CD170A33B8F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B9C34-84A5-42EA-9562-93E6669B0319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816CE-C5AB-40AA-B10E-0153BB2EFE8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24FA8-A0C4-473C-8AF2-421BF84C7DE6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028F4B-A844-401F-818C-466478E8E22C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B178F0-D2C1-4DB1-AE75-8AF30D9EEC0C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08C1A-9363-436F-B509-27C6DD93B62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F82DD-5ACD-4DCA-921D-61D54985C22B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169B8-81FE-41D2-826D-CD7C08D04724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59899B-A5AC-4996-B192-F9478B5483A4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EDDDEC-5267-41C2-8508-20E3C66380B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C265FF-2CBE-48F6-B0B9-FA065CF86C8A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9F3C6-1F6C-4B1D-8500-D6E9F968DC5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332F3-FB5F-4CD1-AC3E-B82C97B81489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CF302-E94C-48A9-86E2-8567342BBE1E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54049B-1665-4767-97C3-CD1F9CD09C28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3AF22-EDFA-4E36-BDE3-D387E861C15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0A6164-7271-45DC-8868-00C74638C913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B2A89B44-2646-46AC-BDFF-0372FEBC5D5A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303EEEF-31B3-494C-BAAC-A7B25AAF116F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15723BF-D16E-463A-9F52-FE834BE1875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-chhncsXCSY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www.youtube.com/watch?v=Ei2FSk3DjU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Cic62-6XxE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W7Q01i4Y08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://www.youtube.com/watch?v=v84ILHOwZY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5rXPrfnU3G0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635896" y="1628800"/>
            <a:ext cx="55081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s-CO" sz="2400" dirty="0" smtClean="0"/>
              <a:t>Grupo </a:t>
            </a:r>
            <a:r>
              <a:rPr lang="es-CO" sz="2400" dirty="0"/>
              <a:t>de personas influyentes, organizado para presionar </a:t>
            </a:r>
            <a:r>
              <a:rPr lang="es-CO" sz="2400" dirty="0" smtClean="0"/>
              <a:t>e influir en </a:t>
            </a:r>
            <a:r>
              <a:rPr lang="es-CO" sz="2400" dirty="0"/>
              <a:t>favor de determinados intereses. </a:t>
            </a:r>
            <a:endParaRPr lang="es-CO" sz="2400" dirty="0" smtClean="0"/>
          </a:p>
          <a:p>
            <a:pPr algn="just"/>
            <a:endParaRPr lang="es-CO" sz="2400" dirty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400" dirty="0" smtClean="0"/>
              <a:t>La </a:t>
            </a:r>
            <a:r>
              <a:rPr lang="es-CO" sz="2400" dirty="0"/>
              <a:t>actividad se denomina </a:t>
            </a:r>
            <a:r>
              <a:rPr lang="es-CO" sz="2400" dirty="0"/>
              <a:t>lobbying</a:t>
            </a:r>
            <a:r>
              <a:rPr lang="es-CO" sz="2400" dirty="0"/>
              <a:t> y quien la practica </a:t>
            </a:r>
            <a:r>
              <a:rPr lang="es-CO" sz="2400" dirty="0" smtClean="0"/>
              <a:t>es </a:t>
            </a:r>
            <a:r>
              <a:rPr lang="es-CO" sz="2400" dirty="0" smtClean="0"/>
              <a:t>lobbista</a:t>
            </a:r>
            <a:r>
              <a:rPr lang="es-CO" sz="2400" dirty="0" smtClean="0"/>
              <a:t>.</a:t>
            </a:r>
          </a:p>
          <a:p>
            <a:pPr algn="just"/>
            <a:endParaRPr lang="es-CO" sz="2400" dirty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ES" sz="2400" dirty="0"/>
              <a:t>Un lobby, en ciencia política es igual a: manejo, control y gestión</a:t>
            </a:r>
            <a:r>
              <a:rPr lang="es-ES" sz="2400" dirty="0" smtClean="0"/>
              <a:t>.</a:t>
            </a:r>
          </a:p>
          <a:p>
            <a:pPr algn="just"/>
            <a:endParaRPr lang="es-ES" sz="2400" dirty="0" smtClean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ES" sz="2400" dirty="0" smtClean="0"/>
              <a:t>Inicia en Inglaterra y Estados Unidos, en el sector legislativo. </a:t>
            </a:r>
            <a:endParaRPr lang="es-ES" sz="2400" dirty="0"/>
          </a:p>
          <a:p>
            <a:r>
              <a:rPr lang="es-CO" sz="2400" dirty="0"/>
              <a:t/>
            </a:r>
            <a:br>
              <a:rPr lang="es-CO" sz="2400" dirty="0"/>
            </a:br>
            <a:endParaRPr lang="es-CO" sz="2400" b="1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63" y="2358172"/>
            <a:ext cx="3119040" cy="3489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95536" y="548680"/>
            <a:ext cx="2592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>
                <a:solidFill>
                  <a:schemeClr val="bg1"/>
                </a:solidFill>
              </a:rPr>
              <a:t>¿Qué es Lobby?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995936" y="1320612"/>
            <a:ext cx="5148064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2400" dirty="0" smtClean="0"/>
          </a:p>
          <a:p>
            <a:r>
              <a:rPr lang="es-CO" sz="2000" b="1" dirty="0" smtClean="0"/>
              <a:t>Palabras clave del Lobby:</a:t>
            </a:r>
          </a:p>
          <a:p>
            <a:pPr marL="342900" indent="-342900">
              <a:buFontTx/>
              <a:buChar char="-"/>
            </a:pPr>
            <a:r>
              <a:rPr lang="es-CO" sz="2000" b="1" dirty="0" smtClean="0"/>
              <a:t>Buscar información</a:t>
            </a:r>
          </a:p>
          <a:p>
            <a:pPr marL="342900" indent="-342900">
              <a:buFontTx/>
              <a:buChar char="-"/>
            </a:pPr>
            <a:r>
              <a:rPr lang="es-CO" sz="2000" b="1" dirty="0" smtClean="0"/>
              <a:t>Hacer contactos</a:t>
            </a:r>
          </a:p>
          <a:p>
            <a:pPr marL="342900" indent="-342900">
              <a:buFontTx/>
              <a:buChar char="-"/>
            </a:pPr>
            <a:r>
              <a:rPr lang="es-CO" sz="2000" b="1" dirty="0" smtClean="0"/>
              <a:t>Influir (de cualquier manera…)</a:t>
            </a:r>
          </a:p>
          <a:p>
            <a:endParaRPr lang="es-CO" sz="2000" dirty="0" smtClean="0"/>
          </a:p>
          <a:p>
            <a:r>
              <a:rPr lang="es-CO" sz="2000" b="1" u="sng" dirty="0" smtClean="0"/>
              <a:t>Casos:</a:t>
            </a:r>
          </a:p>
          <a:p>
            <a:endParaRPr lang="es-CO" sz="2000" b="1" dirty="0"/>
          </a:p>
          <a:p>
            <a:r>
              <a:rPr lang="es-CO" sz="2000" b="1" dirty="0"/>
              <a:t>ONG´s – Maltrato de animales (Toros)</a:t>
            </a:r>
          </a:p>
          <a:p>
            <a:r>
              <a:rPr lang="es-CO" sz="2000" b="1" dirty="0">
                <a:hlinkClick r:id="rId3"/>
              </a:rPr>
              <a:t>http://www.youtube.com/watch?v=-</a:t>
            </a:r>
            <a:r>
              <a:rPr lang="es-CO" sz="2000" b="1" dirty="0" smtClean="0">
                <a:hlinkClick r:id="rId3"/>
              </a:rPr>
              <a:t>chhncsXCSY</a:t>
            </a:r>
            <a:endParaRPr lang="es-CO" sz="2000" b="1" dirty="0" smtClean="0"/>
          </a:p>
          <a:p>
            <a:endParaRPr lang="es-CO" sz="2000" b="1" dirty="0"/>
          </a:p>
          <a:p>
            <a:r>
              <a:rPr lang="es-CO" sz="2000" b="1" dirty="0" smtClean="0"/>
              <a:t>Green Peace</a:t>
            </a:r>
          </a:p>
          <a:p>
            <a:r>
              <a:rPr lang="es-CO" sz="2000" b="1" dirty="0">
                <a:hlinkClick r:id="rId4"/>
              </a:rPr>
              <a:t>http://</a:t>
            </a:r>
            <a:r>
              <a:rPr lang="es-CO" sz="2000" b="1" dirty="0" smtClean="0">
                <a:hlinkClick r:id="rId4"/>
              </a:rPr>
              <a:t>www.youtube.com/watch?v=Ei2FSk3DjUo</a:t>
            </a:r>
            <a:endParaRPr lang="es-CO" sz="2000" b="1" dirty="0" smtClean="0"/>
          </a:p>
          <a:p>
            <a:endParaRPr lang="es-CO" sz="2000" b="1" dirty="0" smtClean="0"/>
          </a:p>
          <a:p>
            <a:endParaRPr lang="es-CO" sz="2000" b="1" dirty="0"/>
          </a:p>
          <a:p>
            <a:endParaRPr lang="es-CO" sz="2000" b="1" dirty="0"/>
          </a:p>
          <a:p>
            <a:endParaRPr lang="es-CO" sz="2000" b="1" dirty="0" smtClean="0"/>
          </a:p>
          <a:p>
            <a:endParaRPr lang="es-CO" sz="2000" b="1" dirty="0"/>
          </a:p>
          <a:p>
            <a:r>
              <a:rPr lang="es-CO" sz="2000" b="1" dirty="0" smtClean="0"/>
              <a:t>11.59 a 18: 50 minuto. </a:t>
            </a:r>
          </a:p>
          <a:p>
            <a:endParaRPr lang="es-CO" sz="2400" b="1" dirty="0">
              <a:solidFill>
                <a:schemeClr val="bg1"/>
              </a:solidFill>
            </a:endParaRPr>
          </a:p>
          <a:p>
            <a:r>
              <a:rPr lang="es-CO" sz="2400" b="1" dirty="0" smtClean="0">
                <a:solidFill>
                  <a:schemeClr val="bg1"/>
                </a:solidFill>
              </a:rPr>
              <a:t> </a:t>
            </a:r>
            <a:r>
              <a:rPr lang="es-CO" sz="2400" dirty="0"/>
              <a:t/>
            </a:r>
            <a:br>
              <a:rPr lang="es-CO" sz="2400" dirty="0"/>
            </a:br>
            <a:endParaRPr lang="es-CO" sz="2400" b="1" dirty="0" smtClean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95536" y="548680"/>
            <a:ext cx="2592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>
                <a:solidFill>
                  <a:schemeClr val="bg1"/>
                </a:solidFill>
              </a:rPr>
              <a:t>¿Qué es Lobby?</a:t>
            </a:r>
          </a:p>
        </p:txBody>
      </p:sp>
      <p:pic>
        <p:nvPicPr>
          <p:cNvPr id="3074" name="Picture 2" descr="http://www.cas-international.org/uploads/RTEmagicC_20100706_Demo_Pamplona__c__AnimaNaturalis_03.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36912"/>
            <a:ext cx="3826485" cy="227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27656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4103440" y="2390180"/>
            <a:ext cx="50405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Regulación en España (polémica</a:t>
            </a:r>
            <a:r>
              <a:rPr lang="es-CO" b="1" dirty="0" smtClean="0"/>
              <a:t>)</a:t>
            </a:r>
          </a:p>
          <a:p>
            <a:endParaRPr lang="es-CO" b="1" dirty="0"/>
          </a:p>
          <a:p>
            <a:r>
              <a:rPr lang="es-CO" b="1" dirty="0">
                <a:hlinkClick r:id="rId3"/>
              </a:rPr>
              <a:t>http://www.youtube.com/watch?v=fCic62-6XxE</a:t>
            </a:r>
            <a:endParaRPr lang="es-CO" b="1" dirty="0"/>
          </a:p>
          <a:p>
            <a:endParaRPr lang="es-CO" b="1" dirty="0" smtClean="0"/>
          </a:p>
          <a:p>
            <a:r>
              <a:rPr lang="es-CO" b="1" dirty="0" smtClean="0"/>
              <a:t>Tertulias </a:t>
            </a:r>
            <a:r>
              <a:rPr lang="es-CO" b="1" dirty="0"/>
              <a:t>Dircom</a:t>
            </a:r>
            <a:r>
              <a:rPr lang="es-CO" b="1" dirty="0"/>
              <a:t> – El Lobby</a:t>
            </a:r>
          </a:p>
          <a:p>
            <a:r>
              <a:rPr lang="es-CO" b="1" dirty="0"/>
              <a:t>11.59 a 18: 50 minuto.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95536" y="548680"/>
            <a:ext cx="2592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>
                <a:solidFill>
                  <a:schemeClr val="bg1"/>
                </a:solidFill>
              </a:rPr>
              <a:t>¿Qué es Lobby?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0" y="1453531"/>
            <a:ext cx="3871638" cy="4207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427656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4103440" y="2390180"/>
            <a:ext cx="50405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bg1"/>
                </a:solidFill>
              </a:rPr>
              <a:t>Caso de lobby en Colombia</a:t>
            </a:r>
          </a:p>
          <a:p>
            <a:r>
              <a:rPr lang="es-CO" b="1" dirty="0" smtClean="0">
                <a:solidFill>
                  <a:schemeClr val="bg1"/>
                </a:solidFill>
              </a:rPr>
              <a:t>Yolanda </a:t>
            </a:r>
            <a:r>
              <a:rPr lang="es-CO" b="1" dirty="0" smtClean="0">
                <a:solidFill>
                  <a:schemeClr val="bg1"/>
                </a:solidFill>
              </a:rPr>
              <a:t>Pulecio</a:t>
            </a:r>
            <a:endParaRPr lang="es-CO" b="1" dirty="0" smtClean="0">
              <a:solidFill>
                <a:schemeClr val="bg1"/>
              </a:solidFill>
            </a:endParaRPr>
          </a:p>
          <a:p>
            <a:endParaRPr lang="es-CO" b="1" dirty="0" smtClean="0">
              <a:solidFill>
                <a:schemeClr val="bg1"/>
              </a:solidFill>
            </a:endParaRPr>
          </a:p>
          <a:p>
            <a:endParaRPr lang="es-CO" b="1" dirty="0"/>
          </a:p>
          <a:p>
            <a:r>
              <a:rPr lang="es-CO" b="1" dirty="0">
                <a:solidFill>
                  <a:schemeClr val="bg1"/>
                </a:solidFill>
              </a:rPr>
              <a:t>Presidente Chávez:</a:t>
            </a:r>
          </a:p>
          <a:p>
            <a:r>
              <a:rPr lang="es-CO" b="1" dirty="0">
                <a:solidFill>
                  <a:schemeClr val="bg1"/>
                </a:solidFill>
                <a:hlinkClick r:id="rId3"/>
              </a:rPr>
              <a:t>http://www.youtube.com/watch?v=iW7Q01i4Y08</a:t>
            </a:r>
            <a:endParaRPr lang="es-CO" b="1" dirty="0">
              <a:solidFill>
                <a:schemeClr val="bg1"/>
              </a:solidFill>
            </a:endParaRPr>
          </a:p>
          <a:p>
            <a:endParaRPr lang="es-CO" b="1" dirty="0" smtClean="0">
              <a:hlinkClick r:id="rId4"/>
            </a:endParaRPr>
          </a:p>
          <a:p>
            <a:r>
              <a:rPr lang="es-CO" b="1" u="sng" dirty="0" smtClean="0">
                <a:solidFill>
                  <a:srgbClr val="FFFF00"/>
                </a:solidFill>
                <a:hlinkClick r:id="rId4"/>
              </a:rPr>
              <a:t>Pre</a:t>
            </a:r>
            <a:r>
              <a:rPr lang="es-CO" b="1" u="sng" dirty="0" smtClean="0">
                <a:solidFill>
                  <a:srgbClr val="FFFF00"/>
                </a:solidFill>
              </a:rPr>
              <a:t>sidente </a:t>
            </a:r>
            <a:r>
              <a:rPr lang="es-CO" b="1" u="sng" dirty="0" smtClean="0">
                <a:solidFill>
                  <a:srgbClr val="FFFF00"/>
                </a:solidFill>
              </a:rPr>
              <a:t>sarkozy</a:t>
            </a:r>
            <a:r>
              <a:rPr lang="es-CO" b="1" u="sng" dirty="0" smtClean="0">
                <a:solidFill>
                  <a:srgbClr val="FFFF00"/>
                </a:solidFill>
              </a:rPr>
              <a:t>:</a:t>
            </a:r>
          </a:p>
          <a:p>
            <a:endParaRPr lang="es-CO" b="1" dirty="0">
              <a:hlinkClick r:id="rId4"/>
            </a:endParaRPr>
          </a:p>
          <a:p>
            <a:r>
              <a:rPr lang="es-CO" b="1" dirty="0" smtClean="0">
                <a:hlinkClick r:id="rId4"/>
              </a:rPr>
              <a:t>http</a:t>
            </a:r>
            <a:r>
              <a:rPr lang="es-CO" b="1" dirty="0">
                <a:hlinkClick r:id="rId4"/>
              </a:rPr>
              <a:t>://</a:t>
            </a:r>
            <a:r>
              <a:rPr lang="es-CO" b="1" dirty="0" smtClean="0">
                <a:hlinkClick r:id="rId4"/>
              </a:rPr>
              <a:t>www.youtube.com/watch?v=v84ILHOwZY8</a:t>
            </a:r>
            <a:endParaRPr lang="es-CO" b="1" dirty="0" smtClean="0"/>
          </a:p>
          <a:p>
            <a:endParaRPr lang="es-CO" b="1" dirty="0"/>
          </a:p>
          <a:p>
            <a:endParaRPr lang="es-CO" b="1" dirty="0" smtClean="0"/>
          </a:p>
          <a:p>
            <a:endParaRPr lang="es-CO" b="1" dirty="0"/>
          </a:p>
          <a:p>
            <a:endParaRPr lang="es-CO" b="1" dirty="0" smtClean="0">
              <a:solidFill>
                <a:schemeClr val="bg1"/>
              </a:solidFill>
            </a:endParaRPr>
          </a:p>
          <a:p>
            <a:endParaRPr lang="es-CO" b="1" dirty="0">
              <a:solidFill>
                <a:schemeClr val="bg1"/>
              </a:solidFill>
            </a:endParaRPr>
          </a:p>
          <a:p>
            <a:endParaRPr lang="es-CO" b="1" dirty="0" smtClean="0"/>
          </a:p>
          <a:p>
            <a:endParaRPr lang="es-CO" b="1" dirty="0"/>
          </a:p>
          <a:p>
            <a:endParaRPr lang="es-CO" b="1" dirty="0" smtClean="0"/>
          </a:p>
        </p:txBody>
      </p:sp>
      <p:sp>
        <p:nvSpPr>
          <p:cNvPr id="2" name="1 CuadroTexto"/>
          <p:cNvSpPr txBox="1"/>
          <p:nvPr/>
        </p:nvSpPr>
        <p:spPr>
          <a:xfrm>
            <a:off x="395536" y="548680"/>
            <a:ext cx="2592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>
                <a:solidFill>
                  <a:schemeClr val="bg1"/>
                </a:solidFill>
              </a:rPr>
              <a:t>¿Qué es Lobby?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08" y="2394868"/>
            <a:ext cx="3761317" cy="2602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76056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8072" y="40411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-845656" y="116631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           Lobby</a:t>
            </a:r>
            <a:endParaRPr lang="es-CO" sz="28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0" y="1844824"/>
            <a:ext cx="57241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O" sz="2800" dirty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/>
        </p:nvPicPr>
        <p:blipFill>
          <a:blip r:embed="rId4" cstate="print"/>
          <a:srcRect l="10225" t="45180" r="39062" b="7090"/>
          <a:stretch>
            <a:fillRect/>
          </a:stretch>
        </p:blipFill>
        <p:spPr bwMode="auto">
          <a:xfrm>
            <a:off x="206167" y="1556792"/>
            <a:ext cx="8587649" cy="505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40210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251520" y="2106434"/>
            <a:ext cx="878497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dirty="0" smtClean="0">
                <a:latin typeface="Arial Narrow" pitchFamily="34" charset="0"/>
              </a:rPr>
              <a:t>El </a:t>
            </a:r>
            <a:r>
              <a:rPr lang="es-CO" sz="2000" dirty="0">
                <a:latin typeface="Arial Narrow" pitchFamily="34" charset="0"/>
              </a:rPr>
              <a:t>International </a:t>
            </a:r>
            <a:r>
              <a:rPr lang="es-CO" sz="2000" dirty="0">
                <a:latin typeface="Arial Narrow" pitchFamily="34" charset="0"/>
              </a:rPr>
              <a:t>Institute</a:t>
            </a:r>
            <a:r>
              <a:rPr lang="es-CO" sz="2000" dirty="0">
                <a:latin typeface="Arial Narrow" pitchFamily="34" charset="0"/>
              </a:rPr>
              <a:t> </a:t>
            </a:r>
            <a:r>
              <a:rPr lang="es-CO" sz="2000" dirty="0">
                <a:latin typeface="Arial Narrow" pitchFamily="34" charset="0"/>
              </a:rPr>
              <a:t>for</a:t>
            </a:r>
            <a:r>
              <a:rPr lang="es-CO" sz="2000" dirty="0">
                <a:latin typeface="Arial Narrow" pitchFamily="34" charset="0"/>
              </a:rPr>
              <a:t> Management </a:t>
            </a:r>
            <a:r>
              <a:rPr lang="es-CO" sz="2000" dirty="0">
                <a:latin typeface="Arial Narrow" pitchFamily="34" charset="0"/>
              </a:rPr>
              <a:t>Development</a:t>
            </a:r>
            <a:r>
              <a:rPr lang="es-CO" sz="2000" dirty="0">
                <a:latin typeface="Arial Narrow" pitchFamily="34" charset="0"/>
              </a:rPr>
              <a:t> (IMB) publica el </a:t>
            </a:r>
            <a:r>
              <a:rPr lang="es-CO" sz="2000" i="1" dirty="0">
                <a:latin typeface="Arial Narrow" pitchFamily="34" charset="0"/>
              </a:rPr>
              <a:t>World</a:t>
            </a:r>
            <a:r>
              <a:rPr lang="es-CO" sz="2000" i="1" dirty="0">
                <a:latin typeface="Arial Narrow" pitchFamily="34" charset="0"/>
              </a:rPr>
              <a:t> </a:t>
            </a:r>
            <a:r>
              <a:rPr lang="es-CO" sz="2000" i="1" dirty="0">
                <a:latin typeface="Arial Narrow" pitchFamily="34" charset="0"/>
              </a:rPr>
              <a:t>Competitiveness</a:t>
            </a:r>
            <a:r>
              <a:rPr lang="es-CO" sz="2000" i="1" dirty="0">
                <a:latin typeface="Arial Narrow" pitchFamily="34" charset="0"/>
              </a:rPr>
              <a:t> </a:t>
            </a:r>
            <a:r>
              <a:rPr lang="es-CO" sz="2000" i="1" dirty="0">
                <a:latin typeface="Arial Narrow" pitchFamily="34" charset="0"/>
              </a:rPr>
              <a:t>Yearbook</a:t>
            </a:r>
            <a:r>
              <a:rPr lang="es-CO" sz="2000" i="1" dirty="0">
                <a:latin typeface="Arial Narrow" pitchFamily="34" charset="0"/>
              </a:rPr>
              <a:t> </a:t>
            </a:r>
            <a:r>
              <a:rPr lang="es-CO" sz="2000" dirty="0">
                <a:latin typeface="Arial Narrow" pitchFamily="34" charset="0"/>
              </a:rPr>
              <a:t>en el que se analizan los países a partir de nueve </a:t>
            </a:r>
            <a:r>
              <a:rPr lang="es-CO" sz="2000" dirty="0" smtClean="0">
                <a:latin typeface="Arial Narrow" pitchFamily="34" charset="0"/>
              </a:rPr>
              <a:t>factores:</a:t>
            </a:r>
          </a:p>
          <a:p>
            <a:pPr algn="ctr"/>
            <a:endParaRPr lang="es-CO" sz="2000" dirty="0">
              <a:latin typeface="Arial Narrow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Economía nacional (crecimiento, tamaño, distribución sectorial)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Internacionalización (apertura e intercambios internacionales)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Gobierno (eficacia y estructura)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Administración (tipología, calidad, cantidad, corrupción, entre otras cuestiones)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Finanzas (solidez de las estructuras financieras)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Infraestructuras (nivel de desarrollo, kilómetros de autopistas, número de aeropuertos, trenes de alta velocidad)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Ciencia (inversión, investigación, I+D)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Tecnología (nivel de industrialización)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Población (calidad de la mano de obra, nivel de estudios) </a:t>
            </a:r>
          </a:p>
          <a:p>
            <a:endParaRPr lang="es-CO" sz="2000" dirty="0"/>
          </a:p>
          <a:p>
            <a:pPr algn="ctr"/>
            <a:endParaRPr lang="es-CO" sz="2000" dirty="0">
              <a:latin typeface="Arial Narrow" pitchFamily="34" charset="0"/>
            </a:endParaRPr>
          </a:p>
          <a:p>
            <a:pPr algn="ctr"/>
            <a:endParaRPr lang="es-CO" sz="2000" b="1" dirty="0">
              <a:solidFill>
                <a:schemeClr val="bg1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179512" y="332656"/>
            <a:ext cx="1263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 smtClean="0"/>
              <a:t>Lobby</a:t>
            </a:r>
            <a:endParaRPr lang="es-CO" sz="2800" b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5868144" y="1261363"/>
            <a:ext cx="4968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 smtClean="0"/>
          </a:p>
          <a:p>
            <a:r>
              <a:rPr lang="es-CO" sz="1200" dirty="0" smtClean="0"/>
              <a:t> 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2" name="1 CuadroTexto"/>
          <p:cNvSpPr txBox="1"/>
          <p:nvPr/>
        </p:nvSpPr>
        <p:spPr>
          <a:xfrm>
            <a:off x="407656" y="404664"/>
            <a:ext cx="141256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/>
              <a:t>Lobby</a:t>
            </a:r>
            <a:endParaRPr lang="es-CO" sz="3200" b="1" dirty="0"/>
          </a:p>
          <a:p>
            <a:endParaRPr lang="es-CO" b="1" dirty="0" smtClean="0"/>
          </a:p>
          <a:p>
            <a:endParaRPr lang="es-CO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419872" y="1751171"/>
            <a:ext cx="57241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es-CO" b="1" dirty="0">
                <a:latin typeface="Arial Narrow" pitchFamily="34" charset="0"/>
              </a:rPr>
              <a:t>Pautas de actuación</a:t>
            </a:r>
            <a:br>
              <a:rPr lang="es-CO" b="1" dirty="0">
                <a:latin typeface="Arial Narrow" pitchFamily="34" charset="0"/>
              </a:rPr>
            </a:br>
            <a:r>
              <a:rPr lang="es-CO" dirty="0">
                <a:latin typeface="Arial Narrow" pitchFamily="34" charset="0"/>
              </a:rPr>
              <a:t/>
            </a:r>
            <a:br>
              <a:rPr lang="es-CO" dirty="0">
                <a:latin typeface="Arial Narrow" pitchFamily="34" charset="0"/>
              </a:rPr>
            </a:br>
            <a:r>
              <a:rPr lang="es-CO" dirty="0" smtClean="0">
                <a:latin typeface="Arial Narrow" pitchFamily="34" charset="0"/>
              </a:rPr>
              <a:t>  Planificación </a:t>
            </a:r>
            <a:r>
              <a:rPr lang="es-CO" dirty="0">
                <a:latin typeface="Arial Narrow" pitchFamily="34" charset="0"/>
              </a:rPr>
              <a:t>según las características propias del país en el que se vaya a participar </a:t>
            </a:r>
            <a:br>
              <a:rPr lang="es-CO" dirty="0">
                <a:latin typeface="Arial Narrow" pitchFamily="34" charset="0"/>
              </a:rPr>
            </a:br>
            <a:r>
              <a:rPr lang="es-CO" dirty="0">
                <a:latin typeface="Arial Narrow" pitchFamily="34" charset="0"/>
              </a:rPr>
              <a:t/>
            </a:r>
            <a:br>
              <a:rPr lang="es-CO" dirty="0">
                <a:latin typeface="Arial Narrow" pitchFamily="34" charset="0"/>
              </a:rPr>
            </a:br>
            <a:r>
              <a:rPr lang="es-CO" dirty="0">
                <a:latin typeface="Arial Narrow" pitchFamily="34" charset="0"/>
              </a:rPr>
              <a:t>Utilizar expertos en comunicación internacional y expertos en comunicación del propio país receptor </a:t>
            </a:r>
            <a:br>
              <a:rPr lang="es-CO" dirty="0">
                <a:latin typeface="Arial Narrow" pitchFamily="34" charset="0"/>
              </a:rPr>
            </a:br>
            <a:r>
              <a:rPr lang="es-CO" dirty="0">
                <a:latin typeface="Arial Narrow" pitchFamily="34" charset="0"/>
              </a:rPr>
              <a:t/>
            </a:r>
            <a:br>
              <a:rPr lang="es-CO" dirty="0">
                <a:latin typeface="Arial Narrow" pitchFamily="34" charset="0"/>
              </a:rPr>
            </a:br>
            <a:r>
              <a:rPr lang="es-CO" dirty="0">
                <a:latin typeface="Arial Narrow" pitchFamily="34" charset="0"/>
              </a:rPr>
              <a:t>Buscar el apoyo de personalidades y líderes de opinión autóctonos </a:t>
            </a:r>
            <a:br>
              <a:rPr lang="es-CO" dirty="0">
                <a:latin typeface="Arial Narrow" pitchFamily="34" charset="0"/>
              </a:rPr>
            </a:br>
            <a:r>
              <a:rPr lang="es-CO" dirty="0">
                <a:latin typeface="Arial Narrow" pitchFamily="34" charset="0"/>
              </a:rPr>
              <a:t/>
            </a:r>
            <a:br>
              <a:rPr lang="es-CO" dirty="0">
                <a:latin typeface="Arial Narrow" pitchFamily="34" charset="0"/>
              </a:rPr>
            </a:br>
            <a:r>
              <a:rPr lang="es-CO" dirty="0">
                <a:latin typeface="Arial Narrow" pitchFamily="34" charset="0"/>
              </a:rPr>
              <a:t>Acomodación de las acciones a la cultura, pensamiento, estructura financiera o económica, estructura </a:t>
            </a:r>
            <a:r>
              <a:rPr lang="es-CO" dirty="0" smtClean="0">
                <a:latin typeface="Arial Narrow" pitchFamily="34" charset="0"/>
              </a:rPr>
              <a:t>política de </a:t>
            </a:r>
            <a:r>
              <a:rPr lang="es-CO" dirty="0">
                <a:latin typeface="Arial Narrow" pitchFamily="34" charset="0"/>
              </a:rPr>
              <a:t>cada país </a:t>
            </a:r>
            <a:br>
              <a:rPr lang="es-CO" dirty="0">
                <a:latin typeface="Arial Narrow" pitchFamily="34" charset="0"/>
              </a:rPr>
            </a:br>
            <a:r>
              <a:rPr lang="es-CO" dirty="0">
                <a:latin typeface="Arial Narrow" pitchFamily="34" charset="0"/>
              </a:rPr>
              <a:t/>
            </a:r>
            <a:br>
              <a:rPr lang="es-CO" dirty="0">
                <a:latin typeface="Arial Narrow" pitchFamily="34" charset="0"/>
              </a:rPr>
            </a:br>
            <a:r>
              <a:rPr lang="es-CO" dirty="0">
                <a:latin typeface="Arial Narrow" pitchFamily="34" charset="0"/>
              </a:rPr>
              <a:t>Tener en cuenta las características propias de la organización </a:t>
            </a:r>
            <a:br>
              <a:rPr lang="es-CO" dirty="0">
                <a:latin typeface="Arial Narrow" pitchFamily="34" charset="0"/>
              </a:rPr>
            </a:br>
            <a:r>
              <a:rPr lang="es-CO" dirty="0">
                <a:latin typeface="Arial Narrow" pitchFamily="34" charset="0"/>
              </a:rPr>
              <a:t/>
            </a:r>
            <a:br>
              <a:rPr lang="es-CO" dirty="0">
                <a:latin typeface="Arial Narrow" pitchFamily="34" charset="0"/>
              </a:rPr>
            </a:b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630968"/>
            <a:ext cx="3403149" cy="2126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5868144" y="1261363"/>
            <a:ext cx="4968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 smtClean="0"/>
          </a:p>
          <a:p>
            <a:r>
              <a:rPr lang="es-CO" sz="1200" dirty="0" smtClean="0"/>
              <a:t> 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2" name="1 CuadroTexto"/>
          <p:cNvSpPr txBox="1"/>
          <p:nvPr/>
        </p:nvSpPr>
        <p:spPr>
          <a:xfrm>
            <a:off x="407656" y="404664"/>
            <a:ext cx="141256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/>
              <a:t>Lobby</a:t>
            </a:r>
            <a:endParaRPr lang="es-CO" sz="3200" b="1" dirty="0"/>
          </a:p>
          <a:p>
            <a:endParaRPr lang="es-CO" b="1" dirty="0" smtClean="0"/>
          </a:p>
          <a:p>
            <a:endParaRPr lang="es-CO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635896" y="1751171"/>
            <a:ext cx="550810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es-CO" dirty="0" smtClean="0"/>
              <a:t> E</a:t>
            </a:r>
            <a:r>
              <a:rPr lang="es-CO" dirty="0" smtClean="0"/>
              <a:t>strategias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es-CO" dirty="0" smtClean="0"/>
          </a:p>
          <a:p>
            <a:pPr marL="285750" indent="-285750" algn="ctr">
              <a:buFont typeface="Wingdings" pitchFamily="2" charset="2"/>
              <a:buChar char="Ø"/>
            </a:pPr>
            <a:r>
              <a:rPr lang="es-CO" sz="2000" dirty="0">
                <a:latin typeface="Arial Narrow" pitchFamily="34" charset="0"/>
              </a:rPr>
              <a:t>I</a:t>
            </a:r>
            <a:r>
              <a:rPr lang="es-CO" sz="2000" dirty="0" smtClean="0">
                <a:latin typeface="Arial Narrow" pitchFamily="34" charset="0"/>
              </a:rPr>
              <a:t>nvitaciones </a:t>
            </a:r>
            <a:r>
              <a:rPr lang="es-CO" sz="2000" dirty="0">
                <a:latin typeface="Arial Narrow" pitchFamily="34" charset="0"/>
              </a:rPr>
              <a:t>a periodistas </a:t>
            </a:r>
            <a:r>
              <a:rPr lang="es-CO" sz="2000" dirty="0" smtClean="0">
                <a:latin typeface="Arial Narrow" pitchFamily="34" charset="0"/>
              </a:rPr>
              <a:t>o líderes de opinión para </a:t>
            </a:r>
            <a:r>
              <a:rPr lang="es-CO" sz="2000" dirty="0">
                <a:latin typeface="Arial Narrow" pitchFamily="34" charset="0"/>
              </a:rPr>
              <a:t>visitar zonas u organizaciones </a:t>
            </a:r>
            <a:r>
              <a:rPr lang="es-CO" sz="2000" dirty="0" smtClean="0">
                <a:latin typeface="Arial Narrow" pitchFamily="34" charset="0"/>
              </a:rPr>
              <a:t>(realizar </a:t>
            </a:r>
            <a:r>
              <a:rPr lang="es-CO" sz="2000" dirty="0">
                <a:latin typeface="Arial Narrow" pitchFamily="34" charset="0"/>
              </a:rPr>
              <a:t>reportajes, crónicas, </a:t>
            </a:r>
            <a:r>
              <a:rPr lang="es-CO" sz="2000" dirty="0" smtClean="0">
                <a:latin typeface="Arial Narrow" pitchFamily="34" charset="0"/>
              </a:rPr>
              <a:t>audiovisuales</a:t>
            </a:r>
            <a:r>
              <a:rPr lang="es-CO" sz="2000" dirty="0">
                <a:latin typeface="Arial Narrow" pitchFamily="34" charset="0"/>
              </a:rPr>
              <a:t>, </a:t>
            </a:r>
            <a:r>
              <a:rPr lang="es-CO" sz="2000" dirty="0" smtClean="0">
                <a:latin typeface="Arial Narrow" pitchFamily="34" charset="0"/>
              </a:rPr>
              <a:t>etc</a:t>
            </a:r>
            <a:r>
              <a:rPr lang="es-CO" sz="2000" dirty="0" smtClean="0">
                <a:latin typeface="Arial Narrow" pitchFamily="34" charset="0"/>
              </a:rPr>
              <a:t>).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es-CO" sz="2000" dirty="0">
              <a:latin typeface="Arial Narrow" pitchFamily="34" charset="0"/>
            </a:endParaRPr>
          </a:p>
          <a:p>
            <a:pPr marL="285750" indent="-285750" algn="ctr">
              <a:buFont typeface="Wingdings" pitchFamily="2" charset="2"/>
              <a:buChar char="Ø"/>
            </a:pPr>
            <a:r>
              <a:rPr lang="es-CO" sz="2000" dirty="0">
                <a:latin typeface="Arial Narrow" pitchFamily="34" charset="0"/>
              </a:rPr>
              <a:t>O</a:t>
            </a:r>
            <a:r>
              <a:rPr lang="es-CO" sz="2000" dirty="0" smtClean="0">
                <a:latin typeface="Arial Narrow" pitchFamily="34" charset="0"/>
              </a:rPr>
              <a:t>rganización </a:t>
            </a:r>
            <a:r>
              <a:rPr lang="es-CO" sz="2000" dirty="0">
                <a:latin typeface="Arial Narrow" pitchFamily="34" charset="0"/>
              </a:rPr>
              <a:t>de eventos monotemáticos (feria del turismo, del automóvil, </a:t>
            </a:r>
            <a:r>
              <a:rPr lang="es-CO" sz="2000" dirty="0">
                <a:latin typeface="Arial Narrow" pitchFamily="34" charset="0"/>
              </a:rPr>
              <a:t>etc</a:t>
            </a:r>
            <a:r>
              <a:rPr lang="es-CO" sz="2000" dirty="0">
                <a:latin typeface="Arial Narrow" pitchFamily="34" charset="0"/>
              </a:rPr>
              <a:t>) </a:t>
            </a:r>
          </a:p>
          <a:p>
            <a:pPr marL="285750" indent="-285750" algn="ctr">
              <a:buFont typeface="Wingdings" pitchFamily="2" charset="2"/>
              <a:buChar char="Ø"/>
            </a:pPr>
            <a:endParaRPr lang="es-CO" sz="2000" dirty="0" smtClean="0">
              <a:latin typeface="Arial Narrow" pitchFamily="34" charset="0"/>
            </a:endParaRPr>
          </a:p>
          <a:p>
            <a:pPr marL="285750" indent="-285750" algn="ctr">
              <a:buFont typeface="Wingdings" pitchFamily="2" charset="2"/>
              <a:buChar char="Ø"/>
            </a:pPr>
            <a:r>
              <a:rPr lang="es-CO" sz="2000" dirty="0" smtClean="0">
                <a:latin typeface="Arial Narrow" pitchFamily="34" charset="0"/>
              </a:rPr>
              <a:t>Organización de evento</a:t>
            </a:r>
            <a:r>
              <a:rPr lang="es-CO" sz="2000" dirty="0">
                <a:latin typeface="Arial Narrow" pitchFamily="34" charset="0"/>
              </a:rPr>
              <a:t>s</a:t>
            </a:r>
            <a:r>
              <a:rPr lang="es-CO" sz="2000" dirty="0" smtClean="0">
                <a:latin typeface="Arial Narrow" pitchFamily="34" charset="0"/>
              </a:rPr>
              <a:t> </a:t>
            </a:r>
            <a:r>
              <a:rPr lang="es-CO" sz="2000" dirty="0" smtClean="0">
                <a:latin typeface="Arial Narrow" pitchFamily="34" charset="0"/>
              </a:rPr>
              <a:t>pluritemáticos</a:t>
            </a:r>
            <a:r>
              <a:rPr lang="es-CO" sz="2000" dirty="0" smtClean="0">
                <a:latin typeface="Arial Narrow" pitchFamily="34" charset="0"/>
              </a:rPr>
              <a:t> </a:t>
            </a:r>
            <a:r>
              <a:rPr lang="es-CO" sz="2000" dirty="0">
                <a:latin typeface="Arial Narrow" pitchFamily="34" charset="0"/>
              </a:rPr>
              <a:t>(semana del Japón, por ejemplo) a los que acudirán los medios de comunicación </a:t>
            </a:r>
            <a:r>
              <a:rPr lang="es-CO" sz="2000" dirty="0" smtClean="0">
                <a:latin typeface="Arial Narrow" pitchFamily="34" charset="0"/>
              </a:rPr>
              <a:t>o los </a:t>
            </a:r>
            <a:r>
              <a:rPr lang="es-CO" sz="2000" dirty="0">
                <a:latin typeface="Arial Narrow" pitchFamily="34" charset="0"/>
              </a:rPr>
              <a:t>propios ciudadanos del </a:t>
            </a:r>
            <a:r>
              <a:rPr lang="es-CO" sz="2000" dirty="0" smtClean="0">
                <a:latin typeface="Arial Narrow" pitchFamily="34" charset="0"/>
              </a:rPr>
              <a:t>país.</a:t>
            </a:r>
            <a:endParaRPr lang="es-CO" sz="2000" dirty="0">
              <a:latin typeface="Arial Narrow" pitchFamily="34" charset="0"/>
            </a:endParaRPr>
          </a:p>
          <a:p>
            <a:pPr algn="ctr"/>
            <a:endParaRPr lang="es-CO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" y="2173506"/>
            <a:ext cx="3795713" cy="279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85351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5868144" y="1261363"/>
            <a:ext cx="4968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 smtClean="0"/>
          </a:p>
          <a:p>
            <a:r>
              <a:rPr lang="es-CO" sz="1200" dirty="0" smtClean="0"/>
              <a:t> 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2" name="1 CuadroTexto"/>
          <p:cNvSpPr txBox="1"/>
          <p:nvPr/>
        </p:nvSpPr>
        <p:spPr>
          <a:xfrm>
            <a:off x="407656" y="404664"/>
            <a:ext cx="141256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/>
              <a:t>Lobby</a:t>
            </a:r>
            <a:endParaRPr lang="es-CO" sz="3200" b="1" dirty="0"/>
          </a:p>
          <a:p>
            <a:endParaRPr lang="es-CO" b="1" dirty="0" smtClean="0"/>
          </a:p>
          <a:p>
            <a:endParaRPr lang="es-CO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076056" y="1751171"/>
            <a:ext cx="4067944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latin typeface="Arial Narrow" pitchFamily="34" charset="0"/>
              </a:rPr>
              <a:t>Su creador fue  </a:t>
            </a:r>
            <a:r>
              <a:rPr lang="es-CO" sz="2000" dirty="0" smtClean="0">
                <a:latin typeface="Arial Narrow" pitchFamily="34" charset="0"/>
              </a:rPr>
              <a:t>Julian</a:t>
            </a:r>
            <a:r>
              <a:rPr lang="es-CO" sz="2000" dirty="0" smtClean="0">
                <a:latin typeface="Arial Narrow" pitchFamily="34" charset="0"/>
              </a:rPr>
              <a:t> </a:t>
            </a:r>
            <a:r>
              <a:rPr lang="es-CO" sz="2000" dirty="0">
                <a:latin typeface="Arial Narrow" pitchFamily="34" charset="0"/>
              </a:rPr>
              <a:t>Assange</a:t>
            </a:r>
            <a:r>
              <a:rPr lang="es-CO" sz="2000" dirty="0"/>
              <a:t>. </a:t>
            </a:r>
          </a:p>
          <a:p>
            <a:pPr algn="ctr"/>
            <a:endParaRPr lang="es-CO" sz="2000" dirty="0" smtClean="0">
              <a:latin typeface="Arial Narrow" pitchFamily="34" charset="0"/>
            </a:endParaRPr>
          </a:p>
          <a:p>
            <a:pPr algn="ctr"/>
            <a:endParaRPr lang="es-CO" sz="2000" dirty="0">
              <a:latin typeface="Arial Narrow" pitchFamily="34" charset="0"/>
            </a:endParaRPr>
          </a:p>
          <a:p>
            <a:pPr algn="ctr"/>
            <a:r>
              <a:rPr lang="es-CO" sz="2800" b="1" dirty="0" smtClean="0">
                <a:latin typeface="Arial Narrow" pitchFamily="34" charset="0"/>
              </a:rPr>
              <a:t>1,2 </a:t>
            </a:r>
            <a:r>
              <a:rPr lang="es-CO" sz="2800" b="1" dirty="0">
                <a:latin typeface="Arial Narrow" pitchFamily="34" charset="0"/>
              </a:rPr>
              <a:t>millones de </a:t>
            </a:r>
            <a:r>
              <a:rPr lang="es-CO" sz="2800" b="1" dirty="0" smtClean="0">
                <a:latin typeface="Arial Narrow" pitchFamily="34" charset="0"/>
              </a:rPr>
              <a:t>documentos</a:t>
            </a:r>
          </a:p>
          <a:p>
            <a:pPr algn="ctr"/>
            <a:endParaRPr lang="es-CO" sz="2000" dirty="0">
              <a:latin typeface="Arial Narrow" pitchFamily="34" charset="0"/>
            </a:endParaRPr>
          </a:p>
          <a:p>
            <a:pPr algn="ctr"/>
            <a:r>
              <a:rPr lang="es-CO" sz="2000" dirty="0" smtClean="0">
                <a:latin typeface="Arial Narrow" pitchFamily="34" charset="0"/>
              </a:rPr>
              <a:t>Destapó ante la opinión pública </a:t>
            </a:r>
            <a:r>
              <a:rPr lang="es-CO" sz="2000" dirty="0">
                <a:latin typeface="Arial Narrow" pitchFamily="34" charset="0"/>
              </a:rPr>
              <a:t>comportamientos no éticos por parte de </a:t>
            </a:r>
            <a:r>
              <a:rPr lang="es-CO" sz="2000" dirty="0" smtClean="0">
                <a:latin typeface="Arial Narrow" pitchFamily="34" charset="0"/>
              </a:rPr>
              <a:t>gobiernos</a:t>
            </a:r>
          </a:p>
          <a:p>
            <a:pPr algn="ctr"/>
            <a:endParaRPr lang="es-CO" dirty="0">
              <a:latin typeface="Arial Narrow" pitchFamily="34" charset="0"/>
            </a:endParaRPr>
          </a:p>
          <a:p>
            <a:pPr algn="ctr"/>
            <a:r>
              <a:rPr lang="es-CO" dirty="0">
                <a:hlinkClick r:id="rId3"/>
              </a:rPr>
              <a:t>http://</a:t>
            </a:r>
            <a:r>
              <a:rPr lang="es-CO" dirty="0" smtClean="0">
                <a:hlinkClick r:id="rId3"/>
              </a:rPr>
              <a:t>www.youtube.com/watch?v=5rXPrfnU3G0</a:t>
            </a:r>
            <a:endParaRPr lang="es-CO" dirty="0" smtClean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>
              <a:latin typeface="Arial Narrow" pitchFamily="34" charset="0"/>
            </a:endParaRPr>
          </a:p>
          <a:p>
            <a:pPr algn="ctr"/>
            <a:endParaRPr lang="es-CO" dirty="0" smtClean="0">
              <a:latin typeface="Arial Narrow" pitchFamily="34" charset="0"/>
            </a:endParaRPr>
          </a:p>
          <a:p>
            <a:pPr algn="ctr"/>
            <a:endParaRPr lang="es-CO" dirty="0">
              <a:latin typeface="Arial Narrow" pitchFamily="34" charset="0"/>
            </a:endParaRPr>
          </a:p>
          <a:p>
            <a:pPr algn="ctr"/>
            <a:endParaRPr lang="es-CO" dirty="0" smtClean="0">
              <a:latin typeface="Arial Narrow" pitchFamily="34" charset="0"/>
            </a:endParaRPr>
          </a:p>
          <a:p>
            <a:pPr algn="ctr"/>
            <a:endParaRPr lang="es-CO" dirty="0">
              <a:latin typeface="Arial Narrow" pitchFamily="34" charset="0"/>
            </a:endParaRPr>
          </a:p>
          <a:p>
            <a:pPr algn="ctr"/>
            <a:endParaRPr lang="es-CO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41" y="1968161"/>
            <a:ext cx="4754563" cy="356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45725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1999</TotalTime>
  <Words>386</Words>
  <Application>Microsoft Office PowerPoint</Application>
  <PresentationFormat>Presentación en pantalla (4:3)</PresentationFormat>
  <Paragraphs>143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Flujo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m-prieto</dc:creator>
  <cp:lastModifiedBy>User</cp:lastModifiedBy>
  <cp:revision>395</cp:revision>
  <dcterms:created xsi:type="dcterms:W3CDTF">2010-03-18T20:45:58Z</dcterms:created>
  <dcterms:modified xsi:type="dcterms:W3CDTF">2011-11-15T06:39:40Z</dcterms:modified>
</cp:coreProperties>
</file>